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6" r:id="rId1"/>
    <p:sldMasterId id="2147483769" r:id="rId2"/>
    <p:sldMasterId id="2147483772" r:id="rId3"/>
    <p:sldMasterId id="2147483794" r:id="rId4"/>
    <p:sldMasterId id="2147483803" r:id="rId5"/>
    <p:sldMasterId id="2147483811" r:id="rId6"/>
    <p:sldMasterId id="2147483780" r:id="rId7"/>
  </p:sldMasterIdLst>
  <p:notesMasterIdLst>
    <p:notesMasterId r:id="rId14"/>
  </p:notesMasterIdLst>
  <p:handoutMasterIdLst>
    <p:handoutMasterId r:id="rId15"/>
  </p:handoutMasterIdLst>
  <p:sldIdLst>
    <p:sldId id="264" r:id="rId8"/>
    <p:sldId id="284" r:id="rId9"/>
    <p:sldId id="281" r:id="rId10"/>
    <p:sldId id="285" r:id="rId11"/>
    <p:sldId id="280" r:id="rId12"/>
    <p:sldId id="277" r:id="rId13"/>
  </p:sldIdLst>
  <p:sldSz cx="9144000" cy="51482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" userDrawn="1">
          <p15:clr>
            <a:srgbClr val="A4A3A4"/>
          </p15:clr>
        </p15:guide>
        <p15:guide id="2" pos="340" userDrawn="1">
          <p15:clr>
            <a:srgbClr val="A4A3A4"/>
          </p15:clr>
        </p15:guide>
        <p15:guide id="3" orient="horz" pos="3028" userDrawn="1">
          <p15:clr>
            <a:srgbClr val="A4A3A4"/>
          </p15:clr>
        </p15:guide>
        <p15:guide id="4" pos="5511" userDrawn="1">
          <p15:clr>
            <a:srgbClr val="A4A3A4"/>
          </p15:clr>
        </p15:guide>
        <p15:guide id="5" orient="horz" pos="272">
          <p15:clr>
            <a:srgbClr val="A4A3A4"/>
          </p15:clr>
        </p15:guide>
        <p15:guide id="6" orient="horz" pos="2971">
          <p15:clr>
            <a:srgbClr val="A4A3A4"/>
          </p15:clr>
        </p15:guide>
        <p15:guide id="7" orient="horz" pos="930">
          <p15:clr>
            <a:srgbClr val="A4A3A4"/>
          </p15:clr>
        </p15:guide>
        <p15:guide id="8" orient="horz" pos="1337">
          <p15:clr>
            <a:srgbClr val="A4A3A4"/>
          </p15:clr>
        </p15:guide>
        <p15:guide id="9" orient="horz" pos="2086">
          <p15:clr>
            <a:srgbClr val="A4A3A4"/>
          </p15:clr>
        </p15:guide>
        <p15:guide id="10" orient="horz" pos="729">
          <p15:clr>
            <a:srgbClr val="A4A3A4"/>
          </p15:clr>
        </p15:guide>
        <p15:guide id="11" orient="horz" pos="442" userDrawn="1">
          <p15:clr>
            <a:srgbClr val="A4A3A4"/>
          </p15:clr>
        </p15:guide>
        <p15:guide id="12" orient="horz" pos="238" userDrawn="1">
          <p15:clr>
            <a:srgbClr val="A4A3A4"/>
          </p15:clr>
        </p15:guide>
        <p15:guide id="13" pos="2331">
          <p15:clr>
            <a:srgbClr val="A4A3A4"/>
          </p15:clr>
        </p15:guide>
        <p15:guide id="14" pos="726">
          <p15:clr>
            <a:srgbClr val="A4A3A4"/>
          </p15:clr>
        </p15:guide>
        <p15:guide id="15" pos="875">
          <p15:clr>
            <a:srgbClr val="A4A3A4"/>
          </p15:clr>
        </p15:guide>
        <p15:guide id="16" pos="1260">
          <p15:clr>
            <a:srgbClr val="A4A3A4"/>
          </p15:clr>
        </p15:guide>
        <p15:guide id="17" pos="1410">
          <p15:clr>
            <a:srgbClr val="A4A3A4"/>
          </p15:clr>
        </p15:guide>
        <p15:guide id="18" pos="1796">
          <p15:clr>
            <a:srgbClr val="A4A3A4"/>
          </p15:clr>
        </p15:guide>
        <p15:guide id="19" pos="1944">
          <p15:clr>
            <a:srgbClr val="A4A3A4"/>
          </p15:clr>
        </p15:guide>
        <p15:guide id="20" pos="2481">
          <p15:clr>
            <a:srgbClr val="A4A3A4"/>
          </p15:clr>
        </p15:guide>
        <p15:guide id="21" pos="2869">
          <p15:clr>
            <a:srgbClr val="A4A3A4"/>
          </p15:clr>
        </p15:guide>
        <p15:guide id="22" pos="3029">
          <p15:clr>
            <a:srgbClr val="A4A3A4"/>
          </p15:clr>
        </p15:guide>
        <p15:guide id="23" pos="3402">
          <p15:clr>
            <a:srgbClr val="A4A3A4"/>
          </p15:clr>
        </p15:guide>
        <p15:guide id="24" pos="3552">
          <p15:clr>
            <a:srgbClr val="A4A3A4"/>
          </p15:clr>
        </p15:guide>
        <p15:guide id="25" pos="3938">
          <p15:clr>
            <a:srgbClr val="A4A3A4"/>
          </p15:clr>
        </p15:guide>
        <p15:guide id="26" pos="4086">
          <p15:clr>
            <a:srgbClr val="A4A3A4"/>
          </p15:clr>
        </p15:guide>
        <p15:guide id="27" pos="4473">
          <p15:clr>
            <a:srgbClr val="A4A3A4"/>
          </p15:clr>
        </p15:guide>
        <p15:guide id="28" pos="4621">
          <p15:clr>
            <a:srgbClr val="A4A3A4"/>
          </p15:clr>
        </p15:guide>
        <p15:guide id="29" pos="5008">
          <p15:clr>
            <a:srgbClr val="A4A3A4"/>
          </p15:clr>
        </p15:guide>
        <p15:guide id="30" pos="5157">
          <p15:clr>
            <a:srgbClr val="A4A3A4"/>
          </p15:clr>
        </p15:guide>
        <p15:guide id="31" pos="5759">
          <p15:clr>
            <a:srgbClr val="A4A3A4"/>
          </p15:clr>
        </p15:guide>
        <p15:guide id="32" pos="48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EA1"/>
    <a:srgbClr val="212121"/>
    <a:srgbClr val="6CACE3"/>
    <a:srgbClr val="2E75B6"/>
    <a:srgbClr val="40404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40" autoAdjust="0"/>
    <p:restoredTop sz="86454" autoAdjust="0"/>
  </p:normalViewPr>
  <p:slideViewPr>
    <p:cSldViewPr snapToGrid="0">
      <p:cViewPr varScale="1">
        <p:scale>
          <a:sx n="127" d="100"/>
          <a:sy n="127" d="100"/>
        </p:scale>
        <p:origin x="756" y="114"/>
      </p:cViewPr>
      <p:guideLst>
        <p:guide orient="horz" pos="261"/>
        <p:guide pos="340"/>
        <p:guide orient="horz" pos="3028"/>
        <p:guide pos="5511"/>
        <p:guide orient="horz" pos="272"/>
        <p:guide orient="horz" pos="2971"/>
        <p:guide orient="horz" pos="930"/>
        <p:guide orient="horz" pos="1337"/>
        <p:guide orient="horz" pos="2086"/>
        <p:guide orient="horz" pos="729"/>
        <p:guide orient="horz" pos="442"/>
        <p:guide orient="horz" pos="238"/>
        <p:guide pos="2331"/>
        <p:guide pos="726"/>
        <p:guide pos="875"/>
        <p:guide pos="1260"/>
        <p:guide pos="1410"/>
        <p:guide pos="1796"/>
        <p:guide pos="1944"/>
        <p:guide pos="2481"/>
        <p:guide pos="2869"/>
        <p:guide pos="3029"/>
        <p:guide pos="3402"/>
        <p:guide pos="3552"/>
        <p:guide pos="3938"/>
        <p:guide pos="4086"/>
        <p:guide pos="4473"/>
        <p:guide pos="4621"/>
        <p:guide pos="5008"/>
        <p:guide pos="5157"/>
        <p:guide pos="5759"/>
        <p:guide pos="48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4" d="100"/>
          <a:sy n="84" d="100"/>
        </p:scale>
        <p:origin x="1956" y="102"/>
      </p:cViewPr>
      <p:guideLst>
        <p:guide orient="horz" pos="2880"/>
        <p:guide pos="2160"/>
      </p:guideLst>
    </p:cSldViewPr>
  </p:notesViewPr>
  <p:gridSpacing cx="1080136" cy="108013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6DCCD-FB14-4FA8-B1C2-D065E82645DF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D96E1-DF61-4A53-9932-3DFD8899BB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548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84D8A-822D-488E-8D1C-8C90CBE022BE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70B7F-3432-4DBE-B821-B38A127FB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2022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70B7F-3432-4DBE-B821-B38A127FB2D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781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70B7F-3432-4DBE-B821-B38A127FB2D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99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70B7F-3432-4DBE-B821-B38A127FB2D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67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39749" y="2122487"/>
            <a:ext cx="5711825" cy="1189037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 b="1">
                <a:solidFill>
                  <a:srgbClr val="404040"/>
                </a:solidFill>
                <a:latin typeface="+mn-lt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/>
              </a:rPr>
              <a:t>Тема презентации</a:t>
            </a:r>
            <a:endParaRPr kumimoji="0" lang="en-US" sz="2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39749" y="3798267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ru-RU" dirty="0">
                <a:latin typeface="Arial" pitchFamily="34" charset="0"/>
                <a:cs typeface="Arial" pitchFamily="34" charset="0"/>
              </a:rPr>
              <a:t>Наименование мероприятия 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ru-RU" dirty="0">
                <a:latin typeface="Arial" pitchFamily="34" charset="0"/>
                <a:cs typeface="Arial" pitchFamily="34" charset="0"/>
              </a:rPr>
              <a:t> название площадки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4212000"/>
            <a:ext cx="5711825" cy="21848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solidFill>
                  <a:srgbClr val="333333"/>
                </a:solidFill>
                <a:latin typeface="Arial" panose="020B0604020202020204" pitchFamily="34" charset="0"/>
                <a:ea typeface="Rosatom Light" pitchFamily="34" charset="-52"/>
                <a:cs typeface="Arial" pitchFamily="34" charset="0"/>
              </a:rPr>
              <a:t>ФИО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49" y="4428000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srgbClr val="333333"/>
                </a:solidFill>
                <a:latin typeface="Arial" pitchFamily="34" charset="0"/>
                <a:ea typeface="Rosatom Light" pitchFamily="34" charset="-52"/>
                <a:cs typeface="Arial" pitchFamily="34" charset="0"/>
              </a:rPr>
              <a:t>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8705562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799150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20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6"/>
            <a:ext cx="4014788" cy="24659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itchFamily="34" charset="0"/>
              <a:buNone/>
              <a:defRPr sz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>
                <a:latin typeface="Arial" pitchFamily="34" charset="0"/>
                <a:cs typeface="Arial" pitchFamily="34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9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756621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5"/>
            <a:ext cx="4014788" cy="123053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Font typeface="Arial" pitchFamily="34" charset="0"/>
              <a:buChar char="•"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808538" y="1476375"/>
            <a:ext cx="3940175" cy="123053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Font typeface="Arial" pitchFamily="34" charset="0"/>
              <a:buChar char="•"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2815318"/>
            <a:ext cx="4014788" cy="123053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Font typeface="Arial" pitchFamily="34" charset="0"/>
              <a:buChar char="•"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4808538" y="2815318"/>
            <a:ext cx="3940175" cy="123053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Font typeface="Arial" pitchFamily="34" charset="0"/>
              <a:buChar char="•"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75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539750" y="1476375"/>
            <a:ext cx="4014788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6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8" y="1476375"/>
            <a:ext cx="3940175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186737" y="4749533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482975"/>
            <a:ext cx="4014788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19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4808538" y="3479346"/>
            <a:ext cx="3940174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64540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8" hasCustomPrompt="1"/>
          </p:nvPr>
        </p:nvSpPr>
        <p:spPr>
          <a:xfrm>
            <a:off x="539750" y="1476375"/>
            <a:ext cx="4014788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/>
              <a:t>Контент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 hasCustomPrompt="1"/>
          </p:nvPr>
        </p:nvSpPr>
        <p:spPr>
          <a:xfrm>
            <a:off x="4808539" y="1476375"/>
            <a:ext cx="3940174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/>
              <a:t>Контент</a:t>
            </a:r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186737" y="4742442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7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7" y="1476375"/>
            <a:ext cx="3940175" cy="25078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lang="en-US" sz="7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5"/>
            <a:ext cx="4014788" cy="24584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charset="0"/>
              <a:buNone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749532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75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1476375"/>
            <a:ext cx="4860925" cy="12740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780"/>
              </a:lnSpc>
              <a:spcBef>
                <a:spcPts val="0"/>
              </a:spcBef>
              <a:buFontTx/>
              <a:buNone/>
              <a:defRPr sz="41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4488543"/>
            <a:ext cx="4860925" cy="22792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Дата</a:t>
            </a:r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3537857"/>
            <a:ext cx="4860925" cy="94637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Основная информация</a:t>
            </a:r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308360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31152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109050184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93" y="457215"/>
            <a:ext cx="1810796" cy="70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01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37" userDrawn="1">
          <p15:clr>
            <a:srgbClr val="F26B43"/>
          </p15:clr>
        </p15:guide>
        <p15:guide id="2" orient="horz" pos="283" userDrawn="1">
          <p15:clr>
            <a:srgbClr val="F26B43"/>
          </p15:clr>
        </p15:guide>
        <p15:guide id="3" pos="340" userDrawn="1">
          <p15:clr>
            <a:srgbClr val="F26B43"/>
          </p15:clr>
        </p15:guide>
        <p15:guide id="4" pos="79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351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95335" y="373779"/>
            <a:ext cx="854709" cy="33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53" userDrawn="1">
          <p15:clr>
            <a:srgbClr val="F26B43"/>
          </p15:clr>
        </p15:guide>
        <p15:guide id="2" orient="horz" pos="442" userDrawn="1">
          <p15:clr>
            <a:srgbClr val="F26B43"/>
          </p15:clr>
        </p15:guide>
        <p15:guide id="3" pos="5057" userDrawn="1">
          <p15:clr>
            <a:srgbClr val="F26B43"/>
          </p15:clr>
        </p15:guide>
        <p15:guide id="4" orient="horz" pos="238" userDrawn="1">
          <p15:clr>
            <a:srgbClr val="F26B43"/>
          </p15:clr>
        </p15:guide>
        <p15:guide id="5" orient="horz" pos="1621" userDrawn="1">
          <p15:clr>
            <a:srgbClr val="F26B43"/>
          </p15:clr>
        </p15:guide>
        <p15:guide id="6" pos="5511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94791" y="374557"/>
            <a:ext cx="854709" cy="33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42" userDrawn="1">
          <p15:clr>
            <a:srgbClr val="F26B43"/>
          </p15:clr>
        </p15:guide>
        <p15:guide id="2" pos="5511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94792" y="374557"/>
            <a:ext cx="854709" cy="33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42" userDrawn="1">
          <p15:clr>
            <a:srgbClr val="F26B43"/>
          </p15:clr>
        </p15:guide>
        <p15:guide id="2" pos="5511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96537" y="370475"/>
            <a:ext cx="854709" cy="33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42" userDrawn="1">
          <p15:clr>
            <a:srgbClr val="F26B43"/>
          </p15:clr>
        </p15:guide>
        <p15:guide id="2" pos="5511" userDrawn="1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3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tca@rosatom.ru" TargetMode="External"/><Relationship Id="rId2" Type="http://schemas.openxmlformats.org/officeDocument/2006/relationships/hyperlink" Target="http://www.greenatom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575907" y="1587362"/>
            <a:ext cx="7631022" cy="62838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sz="2200" dirty="0">
                <a:solidFill>
                  <a:srgbClr val="025EA1"/>
                </a:solidFill>
              </a:rPr>
              <a:t>Услуга </a:t>
            </a:r>
            <a:r>
              <a:rPr lang="en-US" sz="2200" dirty="0">
                <a:solidFill>
                  <a:srgbClr val="025EA1"/>
                </a:solidFill>
              </a:rPr>
              <a:t>CLB.34</a:t>
            </a:r>
            <a:r>
              <a:rPr lang="ru-RU" sz="2200" dirty="0">
                <a:solidFill>
                  <a:srgbClr val="025EA1"/>
                </a:solidFill>
              </a:rPr>
              <a:t>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/>
              <a:t>«Услуги </a:t>
            </a:r>
            <a:r>
              <a:rPr lang="ru-RU" sz="2000" dirty="0"/>
              <a:t>Технологического удостоверяющего центра»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51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6391" y="420821"/>
            <a:ext cx="7196364" cy="349467"/>
          </a:xfrm>
        </p:spPr>
        <p:txBody>
          <a:bodyPr/>
          <a:lstStyle/>
          <a:p>
            <a:r>
              <a:rPr lang="ru-RU" sz="2400" dirty="0"/>
              <a:t>Описание услуги </a:t>
            </a:r>
            <a:r>
              <a:rPr lang="en-US" sz="2400" dirty="0"/>
              <a:t>CLB.34</a:t>
            </a:r>
            <a:endParaRPr lang="ru-RU" sz="24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5877665-2588-1254-0812-2BFEBEEDA74C}"/>
              </a:ext>
            </a:extLst>
          </p:cNvPr>
          <p:cNvSpPr txBox="1"/>
          <p:nvPr/>
        </p:nvSpPr>
        <p:spPr>
          <a:xfrm>
            <a:off x="369577" y="855632"/>
            <a:ext cx="8438757" cy="36779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449263" algn="just" fontAlgn="base">
              <a:spcAft>
                <a:spcPts val="600"/>
              </a:spcAft>
            </a:pPr>
            <a:r>
              <a:rPr lang="ru-RU" sz="1600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Услуга </a:t>
            </a:r>
            <a:r>
              <a:rPr lang="ru-RU" sz="1600" b="1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предоставляет технологические сертификаты для:</a:t>
            </a:r>
            <a:endParaRPr lang="ru-RU" sz="1600" b="1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Apple Symbols" panose="02000000000000000000" pitchFamily="2" charset="-79"/>
              <a:buChar char="⎼"/>
            </a:pPr>
            <a:r>
              <a:rPr lang="ru-RU" sz="1600" dirty="0" smtClean="0">
                <a:solidFill>
                  <a:srgbClr val="025E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внедрения </a:t>
            </a:r>
            <a:r>
              <a:rPr lang="ru-RU" sz="1600" dirty="0">
                <a:solidFill>
                  <a:srgbClr val="025E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стандарта I</a:t>
            </a:r>
            <a:r>
              <a:rPr lang="en-US" sz="1600" dirty="0">
                <a:solidFill>
                  <a:srgbClr val="025E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EEE 8</a:t>
            </a:r>
            <a:r>
              <a:rPr lang="ru-RU" sz="1600" dirty="0">
                <a:solidFill>
                  <a:srgbClr val="025E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r>
              <a:rPr lang="en-US" sz="1600" dirty="0" smtClean="0">
                <a:solidFill>
                  <a:srgbClr val="025E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.1x</a:t>
            </a:r>
            <a:r>
              <a:rPr lang="ru-RU" sz="1600" dirty="0" smtClean="0">
                <a:solidFill>
                  <a:srgbClr val="025E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аутентификация</a:t>
            </a:r>
            <a:r>
              <a:rPr lang="en-US" sz="1600" dirty="0" smtClean="0">
                <a:solidFill>
                  <a:srgbClr val="025E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25E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устройств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сети передачи данных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 основе сертификата;</a:t>
            </a:r>
          </a:p>
          <a:p>
            <a:pPr marL="285750" indent="-285750" algn="just" fontAlgn="base">
              <a:spcAft>
                <a:spcPts val="600"/>
              </a:spcAft>
              <a:buFont typeface="Apple Symbols" panose="02000000000000000000" pitchFamily="2" charset="-79"/>
              <a:buChar char="⎼"/>
            </a:pPr>
            <a:r>
              <a:rPr lang="ru-RU" sz="1600" dirty="0" smtClean="0">
                <a:solidFill>
                  <a:srgbClr val="025E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технологическими сертификатами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web-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приложений информационных систем,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web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сайтов, серверного оборудования, домен-контроллеров;</a:t>
            </a:r>
          </a:p>
          <a:p>
            <a:pPr marL="285750" indent="-285750" algn="just" fontAlgn="base">
              <a:spcAft>
                <a:spcPts val="600"/>
              </a:spcAft>
              <a:buFont typeface="Apple Symbols" panose="02000000000000000000" pitchFamily="2" charset="-79"/>
              <a:buChar char="⎼"/>
            </a:pPr>
            <a:r>
              <a:rPr lang="ru-RU" sz="1600" dirty="0" smtClean="0">
                <a:solidFill>
                  <a:srgbClr val="025E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специальной УЗ на отчуждаемом носителе,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удаленного доступа администраторов к обслуживаемым серверам. Обеспечивает «строгую» аутентификацию и «высокий» уровень доверия согласно ГОСТ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58833-2020;</a:t>
            </a:r>
          </a:p>
          <a:p>
            <a:pPr marL="285750" indent="-285750" algn="just" fontAlgn="base">
              <a:spcAft>
                <a:spcPts val="600"/>
              </a:spcAft>
              <a:buFont typeface="Apple Symbols" panose="02000000000000000000" pitchFamily="2" charset="-79"/>
              <a:buChar char="⎼"/>
            </a:pPr>
            <a:r>
              <a:rPr lang="ru-RU" sz="1600" dirty="0">
                <a:solidFill>
                  <a:srgbClr val="025E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пользовательской УЗ на отчуждаемом </a:t>
            </a:r>
            <a:r>
              <a:rPr lang="ru-RU" sz="1600" dirty="0" smtClean="0">
                <a:solidFill>
                  <a:srgbClr val="025E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носителе,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аутентификации на рабочих местах и ИС. В зависимости от модели используемого идентификатора, возможно его применение в системе контроля и управления доступом на территории заказчика и других областях;</a:t>
            </a:r>
          </a:p>
          <a:p>
            <a:pPr marL="285750" indent="-285750" algn="just" fontAlgn="base">
              <a:spcAft>
                <a:spcPts val="600"/>
              </a:spcAft>
              <a:buFont typeface="Apple Symbols" panose="02000000000000000000" pitchFamily="2" charset="-79"/>
              <a:buChar char="⎼"/>
            </a:pPr>
            <a:r>
              <a:rPr lang="ru-RU" sz="1600" dirty="0">
                <a:solidFill>
                  <a:srgbClr val="025E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600" dirty="0" smtClean="0">
                <a:solidFill>
                  <a:srgbClr val="025E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ругих областей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применения, зависит от потребностей заказчика;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05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Заголовок 2">
            <a:extLst>
              <a:ext uri="{FF2B5EF4-FFF2-40B4-BE49-F238E27FC236}">
                <a16:creationId xmlns:a16="http://schemas.microsoft.com/office/drawing/2014/main" id="{1C073410-BE30-1973-9D40-8057CFADC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431800"/>
            <a:ext cx="6561138" cy="330200"/>
          </a:xfrm>
        </p:spPr>
        <p:txBody>
          <a:bodyPr/>
          <a:lstStyle/>
          <a:p>
            <a:r>
              <a:rPr lang="ru-RU" sz="2400" dirty="0"/>
              <a:t>Услуга </a:t>
            </a:r>
            <a:r>
              <a:rPr lang="en-US" sz="2400" dirty="0"/>
              <a:t>CLB.34</a:t>
            </a:r>
            <a:endParaRPr lang="ru-RU" sz="24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D03B23F-A06F-F056-C9D6-186893AB0520}"/>
              </a:ext>
            </a:extLst>
          </p:cNvPr>
          <p:cNvSpPr txBox="1"/>
          <p:nvPr/>
        </p:nvSpPr>
        <p:spPr>
          <a:xfrm>
            <a:off x="539750" y="855632"/>
            <a:ext cx="775951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449263" algn="just"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рамках услуги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предоставляется: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59ED687A-C768-DE73-8156-50262742091E}"/>
              </a:ext>
            </a:extLst>
          </p:cNvPr>
          <p:cNvSpPr/>
          <p:nvPr/>
        </p:nvSpPr>
        <p:spPr>
          <a:xfrm>
            <a:off x="1685678" y="2762790"/>
            <a:ext cx="2160000" cy="684000"/>
          </a:xfrm>
          <a:prstGeom prst="rect">
            <a:avLst/>
          </a:prstGeom>
          <a:solidFill>
            <a:srgbClr val="025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Ведение реестра выданных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сертификатов</a:t>
            </a:r>
            <a:endParaRPr lang="ru-RU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B122F1C3-EC0D-6EBA-7CE8-D2D2622AA960}"/>
              </a:ext>
            </a:extLst>
          </p:cNvPr>
          <p:cNvSpPr/>
          <p:nvPr/>
        </p:nvSpPr>
        <p:spPr>
          <a:xfrm>
            <a:off x="2272673" y="3659273"/>
            <a:ext cx="2160000" cy="684000"/>
          </a:xfrm>
          <a:prstGeom prst="rect">
            <a:avLst/>
          </a:prstGeom>
          <a:solidFill>
            <a:srgbClr val="025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сроков действия сертификатов и своевременный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перевыпуск</a:t>
            </a:r>
            <a:endParaRPr lang="ru-RU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0E7598B8-2325-BDBD-DDBD-A9A594D26AC0}"/>
              </a:ext>
            </a:extLst>
          </p:cNvPr>
          <p:cNvSpPr/>
          <p:nvPr/>
        </p:nvSpPr>
        <p:spPr>
          <a:xfrm>
            <a:off x="5717929" y="2757041"/>
            <a:ext cx="2160000" cy="684000"/>
          </a:xfrm>
          <a:prstGeom prst="rect">
            <a:avLst/>
          </a:prstGeom>
          <a:solidFill>
            <a:srgbClr val="025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Изготовление СОС и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публикация на общедоступных ресурсах</a:t>
            </a: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820A1B2A-549F-D2D2-36B7-365777361A15}"/>
              </a:ext>
            </a:extLst>
          </p:cNvPr>
          <p:cNvSpPr/>
          <p:nvPr/>
        </p:nvSpPr>
        <p:spPr>
          <a:xfrm>
            <a:off x="1081265" y="1842730"/>
            <a:ext cx="2160000" cy="684000"/>
          </a:xfrm>
          <a:prstGeom prst="rect">
            <a:avLst/>
          </a:prstGeom>
          <a:solidFill>
            <a:srgbClr val="025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Уведомление пользователей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событиях, связанных с использованием сертификата</a:t>
            </a:r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FC7F3137-54EB-6EEE-6992-6E2861C64E43}"/>
              </a:ext>
            </a:extLst>
          </p:cNvPr>
          <p:cNvSpPr/>
          <p:nvPr/>
        </p:nvSpPr>
        <p:spPr>
          <a:xfrm>
            <a:off x="5130933" y="1842730"/>
            <a:ext cx="2160000" cy="684000"/>
          </a:xfrm>
          <a:prstGeom prst="rect">
            <a:avLst/>
          </a:prstGeom>
          <a:solidFill>
            <a:srgbClr val="025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информации по запросам (выгрузка из реестра ЦС)</a:t>
            </a:r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D29BC9DE-8997-C5B0-14A6-38D118E6ED66}"/>
              </a:ext>
            </a:extLst>
          </p:cNvPr>
          <p:cNvSpPr/>
          <p:nvPr/>
        </p:nvSpPr>
        <p:spPr>
          <a:xfrm>
            <a:off x="6332772" y="3671502"/>
            <a:ext cx="2160000" cy="684000"/>
          </a:xfrm>
          <a:prstGeom prst="rect">
            <a:avLst/>
          </a:prstGeom>
          <a:solidFill>
            <a:srgbClr val="025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Устранение возникающих </a:t>
            </a:r>
            <a:r>
              <a:rPr lang="ru-RU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инцидентов и 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выполнение работ по стандартным запросам</a:t>
            </a:r>
          </a:p>
        </p:txBody>
      </p:sp>
      <p:pic>
        <p:nvPicPr>
          <p:cNvPr id="80" name="Рисунок 79">
            <a:extLst>
              <a:ext uri="{FF2B5EF4-FFF2-40B4-BE49-F238E27FC236}">
                <a16:creationId xmlns:a16="http://schemas.microsoft.com/office/drawing/2014/main" id="{110FB7FC-87FD-43E2-84FF-6AA3C1455B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72" y="2814252"/>
            <a:ext cx="569577" cy="569577"/>
          </a:xfrm>
          <a:prstGeom prst="rect">
            <a:avLst/>
          </a:prstGeom>
        </p:spPr>
      </p:pic>
      <p:pic>
        <p:nvPicPr>
          <p:cNvPr id="81" name="Рисунок 80">
            <a:extLst>
              <a:ext uri="{FF2B5EF4-FFF2-40B4-BE49-F238E27FC236}">
                <a16:creationId xmlns:a16="http://schemas.microsoft.com/office/drawing/2014/main" id="{315E4907-F8BE-4ACC-C738-6BBCF51553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949" y="3733622"/>
            <a:ext cx="569577" cy="569577"/>
          </a:xfrm>
          <a:prstGeom prst="rect">
            <a:avLst/>
          </a:prstGeom>
        </p:spPr>
      </p:pic>
      <p:pic>
        <p:nvPicPr>
          <p:cNvPr id="83" name="Рисунок 82">
            <a:extLst>
              <a:ext uri="{FF2B5EF4-FFF2-40B4-BE49-F238E27FC236}">
                <a16:creationId xmlns:a16="http://schemas.microsoft.com/office/drawing/2014/main" id="{F464830C-5A93-9C24-B76C-D95F30B8892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938" y="1842729"/>
            <a:ext cx="569577" cy="569577"/>
          </a:xfrm>
          <a:prstGeom prst="rect">
            <a:avLst/>
          </a:prstGeom>
        </p:spPr>
      </p:pic>
      <p:pic>
        <p:nvPicPr>
          <p:cNvPr id="85" name="Рисунок 84">
            <a:extLst>
              <a:ext uri="{FF2B5EF4-FFF2-40B4-BE49-F238E27FC236}">
                <a16:creationId xmlns:a16="http://schemas.microsoft.com/office/drawing/2014/main" id="{CD54E686-DF34-59F2-7287-0FDCA5827A2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934" y="2756170"/>
            <a:ext cx="569577" cy="569577"/>
          </a:xfrm>
          <a:prstGeom prst="rect">
            <a:avLst/>
          </a:prstGeom>
        </p:spPr>
      </p:pic>
      <p:pic>
        <p:nvPicPr>
          <p:cNvPr id="87" name="Рисунок 86">
            <a:extLst>
              <a:ext uri="{FF2B5EF4-FFF2-40B4-BE49-F238E27FC236}">
                <a16:creationId xmlns:a16="http://schemas.microsoft.com/office/drawing/2014/main" id="{629C0BD2-8836-7F1D-21EF-6CC17A26B5C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777" y="3658862"/>
            <a:ext cx="569577" cy="56957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49" y="1885705"/>
            <a:ext cx="582807" cy="64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19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Преимущества услуги </a:t>
            </a:r>
            <a:r>
              <a:rPr lang="en-US" sz="2400" dirty="0"/>
              <a:t>CLB.34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393031" y="1055786"/>
            <a:ext cx="3960000" cy="1492710"/>
          </a:xfr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bg1"/>
              </a:gs>
              <a:gs pos="100000">
                <a:schemeClr val="bg1"/>
              </a:gs>
            </a:gsLst>
            <a:lin ang="5400000" scaled="1"/>
            <a:tileRect/>
          </a:gradFill>
          <a:effectLst>
            <a:softEdge rad="25400"/>
          </a:effectLst>
        </p:spPr>
        <p:txBody>
          <a:bodyPr lIns="72000" tIns="36000" rIns="72000" bIns="36000"/>
          <a:lstStyle/>
          <a:p>
            <a:pPr marL="0" indent="0">
              <a:buNone/>
            </a:pPr>
            <a:r>
              <a:rPr lang="ru-RU" sz="1400" b="1" dirty="0">
                <a:solidFill>
                  <a:srgbClr val="025EA1"/>
                </a:solidFill>
              </a:rPr>
              <a:t>Единая отраслевая </a:t>
            </a:r>
            <a:r>
              <a:rPr lang="en-US" sz="1400" b="1" dirty="0">
                <a:solidFill>
                  <a:srgbClr val="025EA1"/>
                </a:solidFill>
              </a:rPr>
              <a:t>PKI </a:t>
            </a:r>
            <a:r>
              <a:rPr lang="ru-RU" sz="1400" b="1" dirty="0">
                <a:solidFill>
                  <a:srgbClr val="025EA1"/>
                </a:solidFill>
              </a:rPr>
              <a:t>инфраструктура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solidFill>
                  <a:schemeClr val="tx1"/>
                </a:solidFill>
              </a:rPr>
              <a:t>Отказоустойчивое исполнение;</a:t>
            </a:r>
            <a:endParaRPr lang="ru-RU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ысокая доступность;</a:t>
            </a:r>
            <a:endParaRPr lang="ru-RU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ащита ИС по требованиям ИБ;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solidFill>
                  <a:schemeClr val="tx1"/>
                </a:solidFill>
              </a:rPr>
              <a:t>Работает с </a:t>
            </a:r>
            <a:r>
              <a:rPr lang="ru-RU" dirty="0" err="1" smtClean="0">
                <a:solidFill>
                  <a:schemeClr val="tx1"/>
                </a:solidFill>
              </a:rPr>
              <a:t>импортонезависимым</a:t>
            </a:r>
            <a:r>
              <a:rPr lang="ru-RU" dirty="0" smtClean="0">
                <a:solidFill>
                  <a:schemeClr val="tx1"/>
                </a:solidFill>
              </a:rPr>
              <a:t> ПО;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Текст 3">
            <a:extLst>
              <a:ext uri="{FF2B5EF4-FFF2-40B4-BE49-F238E27FC236}">
                <a16:creationId xmlns:a16="http://schemas.microsoft.com/office/drawing/2014/main" id="{8D933103-6D09-3095-A2EA-C9D6019C3F91}"/>
              </a:ext>
            </a:extLst>
          </p:cNvPr>
          <p:cNvSpPr txBox="1">
            <a:spLocks/>
          </p:cNvSpPr>
          <p:nvPr/>
        </p:nvSpPr>
        <p:spPr>
          <a:xfrm>
            <a:off x="4724399" y="1055786"/>
            <a:ext cx="3960000" cy="149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36000">
                <a:schemeClr val="bg1"/>
              </a:gs>
              <a:gs pos="100000">
                <a:schemeClr val="bg1"/>
              </a:gs>
            </a:gsLst>
            <a:lin ang="5400000" scaled="1"/>
            <a:tileRect/>
          </a:gradFill>
          <a:effectLst>
            <a:softEdge rad="25400"/>
          </a:effectLst>
        </p:spPr>
        <p:txBody>
          <a:bodyPr lIns="72000" tIns="36000" rIns="72000" bIns="36000">
            <a:noAutofit/>
          </a:bodyPr>
          <a:lstStyle>
            <a:lvl1pPr marL="171450" indent="-1714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b="1" dirty="0">
                <a:solidFill>
                  <a:srgbClr val="025EA1"/>
                </a:solidFill>
              </a:rPr>
              <a:t>Отсутствие лишних </a:t>
            </a:r>
            <a:r>
              <a:rPr lang="ru-RU" sz="1400" b="1" dirty="0" smtClean="0">
                <a:solidFill>
                  <a:srgbClr val="025EA1"/>
                </a:solidFill>
              </a:rPr>
              <a:t>затрат </a:t>
            </a:r>
            <a:r>
              <a:rPr lang="ru-RU" sz="1400" b="1" dirty="0">
                <a:solidFill>
                  <a:srgbClr val="025EA1"/>
                </a:solidFill>
              </a:rPr>
              <a:t>на:</a:t>
            </a:r>
          </a:p>
          <a:p>
            <a:r>
              <a:rPr lang="ru-RU" sz="1200" dirty="0">
                <a:solidFill>
                  <a:schemeClr val="tx1"/>
                </a:solidFill>
              </a:rPr>
              <a:t>содержание и обслуживание </a:t>
            </a:r>
            <a:r>
              <a:rPr lang="ru-RU" sz="1200" dirty="0" smtClean="0">
                <a:solidFill>
                  <a:schemeClr val="tx1"/>
                </a:solidFill>
              </a:rPr>
              <a:t>серверного оборудования;</a:t>
            </a:r>
            <a:endParaRPr lang="ru-RU" sz="1200" dirty="0">
              <a:solidFill>
                <a:schemeClr val="tx1"/>
              </a:solidFill>
            </a:endParaRPr>
          </a:p>
          <a:p>
            <a:r>
              <a:rPr lang="ru-RU" sz="1200" dirty="0">
                <a:solidFill>
                  <a:schemeClr val="tx1"/>
                </a:solidFill>
              </a:rPr>
              <a:t>закупку лицензионного ПО и </a:t>
            </a:r>
            <a:r>
              <a:rPr lang="ru-RU" sz="1200" dirty="0" smtClean="0">
                <a:solidFill>
                  <a:schemeClr val="tx1"/>
                </a:solidFill>
              </a:rPr>
              <a:t>СЗИ;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7" name="Текст 3">
            <a:extLst>
              <a:ext uri="{FF2B5EF4-FFF2-40B4-BE49-F238E27FC236}">
                <a16:creationId xmlns:a16="http://schemas.microsoft.com/office/drawing/2014/main" id="{A095AE87-5944-F091-CA42-670FA943640D}"/>
              </a:ext>
            </a:extLst>
          </p:cNvPr>
          <p:cNvSpPr txBox="1">
            <a:spLocks/>
          </p:cNvSpPr>
          <p:nvPr/>
        </p:nvSpPr>
        <p:spPr>
          <a:xfrm>
            <a:off x="2679030" y="2948755"/>
            <a:ext cx="3960000" cy="149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36000">
                <a:schemeClr val="bg1"/>
              </a:gs>
              <a:gs pos="100000">
                <a:schemeClr val="bg1"/>
              </a:gs>
            </a:gsLst>
            <a:lin ang="5400000" scaled="1"/>
            <a:tileRect/>
          </a:gradFill>
          <a:effectLst>
            <a:softEdge rad="25400"/>
          </a:effectLst>
        </p:spPr>
        <p:txBody>
          <a:bodyPr lIns="72000" tIns="36000" rIns="72000" bIns="36000">
            <a:noAutofit/>
          </a:bodyPr>
          <a:lstStyle>
            <a:lvl1pPr marL="171450" indent="-1714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b="1" dirty="0">
                <a:solidFill>
                  <a:srgbClr val="025EA1"/>
                </a:solidFill>
              </a:rPr>
              <a:t>Широкий спектр сертификатов </a:t>
            </a:r>
            <a:r>
              <a:rPr lang="ru-RU" sz="1400" b="1" dirty="0" smtClean="0">
                <a:solidFill>
                  <a:srgbClr val="025EA1"/>
                </a:solidFill>
              </a:rPr>
              <a:t>для </a:t>
            </a:r>
            <a:r>
              <a:rPr lang="ru-RU" sz="1400" b="1" dirty="0">
                <a:solidFill>
                  <a:srgbClr val="025EA1"/>
                </a:solidFill>
              </a:rPr>
              <a:t>различных задач: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Специальные и пользовательские УЗ;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web-</a:t>
            </a:r>
            <a:r>
              <a:rPr lang="ru-RU" dirty="0" smtClean="0">
                <a:solidFill>
                  <a:schemeClr val="tx1"/>
                </a:solidFill>
              </a:rPr>
              <a:t>ресурсы, информационные </a:t>
            </a:r>
            <a:r>
              <a:rPr lang="ru-RU" dirty="0">
                <a:solidFill>
                  <a:schemeClr val="tx1"/>
                </a:solidFill>
              </a:rPr>
              <a:t>системы, </a:t>
            </a:r>
            <a:r>
              <a:rPr lang="ru-RU" dirty="0" smtClean="0">
                <a:solidFill>
                  <a:schemeClr val="tx1"/>
                </a:solidFill>
              </a:rPr>
              <a:t>приложения, сервера, домен-контроллеры;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ПК, МФУ, </a:t>
            </a:r>
            <a:r>
              <a:rPr lang="ru-RU" dirty="0" smtClean="0">
                <a:solidFill>
                  <a:schemeClr val="tx1"/>
                </a:solidFill>
              </a:rPr>
              <a:t>сетевое оборудование;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Другие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86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58B4DCF0-6D51-C8EB-8A22-1254391DC62C}"/>
              </a:ext>
            </a:extLst>
          </p:cNvPr>
          <p:cNvSpPr txBox="1">
            <a:spLocks/>
          </p:cNvSpPr>
          <p:nvPr/>
        </p:nvSpPr>
        <p:spPr>
          <a:xfrm>
            <a:off x="776045" y="418843"/>
            <a:ext cx="3936153" cy="420427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300" b="1" kern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sz="2400" dirty="0"/>
              <a:t>Стоимость услуги </a:t>
            </a:r>
            <a:r>
              <a:rPr lang="en-US" sz="2400" dirty="0"/>
              <a:t>CLB.34</a:t>
            </a:r>
            <a:endParaRPr lang="ru-RU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83899A-E65D-3F3A-5AE5-FE6E0177184D}"/>
              </a:ext>
            </a:extLst>
          </p:cNvPr>
          <p:cNvSpPr txBox="1"/>
          <p:nvPr/>
        </p:nvSpPr>
        <p:spPr>
          <a:xfrm>
            <a:off x="245418" y="769713"/>
            <a:ext cx="801372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449263" algn="just"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Стоимость указана за </a:t>
            </a:r>
            <a:r>
              <a:rPr lang="ru-RU" dirty="0">
                <a:solidFill>
                  <a:srgbClr val="025E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одну единицу (один сертификат)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без НДС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9263" algn="just"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solidFill>
                  <a:srgbClr val="025E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зависит от формы выпуска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сертификата,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C9AA985-4F3A-861B-6ABB-8776D62A88D2}"/>
              </a:ext>
            </a:extLst>
          </p:cNvPr>
          <p:cNvSpPr/>
          <p:nvPr/>
        </p:nvSpPr>
        <p:spPr>
          <a:xfrm>
            <a:off x="1039849" y="1921149"/>
            <a:ext cx="3240000" cy="648000"/>
          </a:xfrm>
          <a:prstGeom prst="rect">
            <a:avLst/>
          </a:prstGeom>
          <a:noFill/>
          <a:ln w="3175">
            <a:solidFill>
              <a:srgbClr val="2E75B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b" anchorCtr="1"/>
          <a:lstStyle/>
          <a:p>
            <a:r>
              <a:rPr lang="ru-RU" sz="1000" dirty="0">
                <a:solidFill>
                  <a:srgbClr val="025E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оборудования поддерживающего функцию автоматического распространения </a:t>
            </a:r>
            <a:r>
              <a:rPr lang="ru-RU" sz="1000" dirty="0" smtClean="0">
                <a:solidFill>
                  <a:srgbClr val="025E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сертификатов, домен контроллеров</a:t>
            </a:r>
            <a:endParaRPr lang="ru-RU" sz="1000" dirty="0">
              <a:solidFill>
                <a:srgbClr val="025E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E6F71650-C5A5-42BD-DB17-E7F8F102FF90}"/>
              </a:ext>
            </a:extLst>
          </p:cNvPr>
          <p:cNvSpPr/>
          <p:nvPr/>
        </p:nvSpPr>
        <p:spPr>
          <a:xfrm>
            <a:off x="416390" y="4672283"/>
            <a:ext cx="8053842" cy="368574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tlCol="0" anchor="ctr"/>
          <a:lstStyle/>
          <a:p>
            <a:pPr font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* - для сертификата выпускаемого на отчуждаемом носителе, стоимость носителя оплачивается полностью при первом актировании 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B191425-7C38-F097-BD72-D355ED5000CA}"/>
              </a:ext>
            </a:extLst>
          </p:cNvPr>
          <p:cNvSpPr/>
          <p:nvPr/>
        </p:nvSpPr>
        <p:spPr>
          <a:xfrm>
            <a:off x="5281657" y="1939810"/>
            <a:ext cx="3240000" cy="648000"/>
          </a:xfrm>
          <a:prstGeom prst="rect">
            <a:avLst/>
          </a:prstGeom>
          <a:noFill/>
          <a:ln w="3175">
            <a:solidFill>
              <a:srgbClr val="2E75B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b" anchorCtr="1"/>
          <a:lstStyle/>
          <a:p>
            <a:r>
              <a:rPr lang="ru-RU" sz="1000" dirty="0">
                <a:solidFill>
                  <a:srgbClr val="025E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оборудования не поддерживающего функцию автоматического распространения </a:t>
            </a:r>
            <a:r>
              <a:rPr lang="ru-RU" sz="1000" dirty="0" smtClean="0">
                <a:solidFill>
                  <a:srgbClr val="025E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сертификатов, </a:t>
            </a:r>
          </a:p>
          <a:p>
            <a:r>
              <a:rPr lang="ru-RU" sz="1000" dirty="0">
                <a:solidFill>
                  <a:srgbClr val="025E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000" dirty="0" smtClean="0">
                <a:solidFill>
                  <a:srgbClr val="025E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пециализированные и пользовательские УЗ</a:t>
            </a:r>
            <a:endParaRPr lang="ru-RU" sz="1000" dirty="0">
              <a:solidFill>
                <a:srgbClr val="025E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B57B552F-C196-7EE2-C47D-56A97445B718}"/>
              </a:ext>
            </a:extLst>
          </p:cNvPr>
          <p:cNvSpPr/>
          <p:nvPr/>
        </p:nvSpPr>
        <p:spPr>
          <a:xfrm>
            <a:off x="776045" y="2780963"/>
            <a:ext cx="1620000" cy="360000"/>
          </a:xfrm>
          <a:prstGeom prst="roundRect">
            <a:avLst>
              <a:gd name="adj" fmla="val 0"/>
            </a:avLst>
          </a:prstGeom>
          <a:solidFill>
            <a:srgbClr val="6CACE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90,54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Apple Color Emoji" pitchFamily="2" charset="0"/>
                <a:cs typeface="Arial" panose="020B0604020202020204" pitchFamily="34" charset="0"/>
              </a:rPr>
              <a:t>₽/мес.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ea typeface="Apple Color Emoji" pitchFamily="2" charset="0"/>
              <a:cs typeface="Arial" panose="020B0604020202020204" pitchFamily="34" charset="0"/>
            </a:endParaRPr>
          </a:p>
        </p:txBody>
      </p:sp>
      <p:grpSp>
        <p:nvGrpSpPr>
          <p:cNvPr id="53" name="Группа 52">
            <a:extLst>
              <a:ext uri="{FF2B5EF4-FFF2-40B4-BE49-F238E27FC236}">
                <a16:creationId xmlns:a16="http://schemas.microsoft.com/office/drawing/2014/main" id="{679A9E27-EDF0-0530-EF84-BE2C6933E4A8}"/>
              </a:ext>
            </a:extLst>
          </p:cNvPr>
          <p:cNvGrpSpPr/>
          <p:nvPr/>
        </p:nvGrpSpPr>
        <p:grpSpPr>
          <a:xfrm>
            <a:off x="2510583" y="2735630"/>
            <a:ext cx="592455" cy="547291"/>
            <a:chOff x="2488557" y="2404188"/>
            <a:chExt cx="1294952" cy="840279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433CCF4E-A842-A455-5957-08C27F83902F}"/>
                </a:ext>
              </a:extLst>
            </p:cNvPr>
            <p:cNvSpPr/>
            <p:nvPr/>
          </p:nvSpPr>
          <p:spPr>
            <a:xfrm>
              <a:off x="2716484" y="2404188"/>
              <a:ext cx="1067025" cy="7276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✕12</a:t>
              </a:r>
              <a:endPara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1830670E-89B2-348D-7A7A-592E0FB635BA}"/>
                </a:ext>
              </a:extLst>
            </p:cNvPr>
            <p:cNvCxnSpPr>
              <a:cxnSpLocks/>
            </p:cNvCxnSpPr>
            <p:nvPr/>
          </p:nvCxnSpPr>
          <p:spPr>
            <a:xfrm>
              <a:off x="2488557" y="2771008"/>
              <a:ext cx="326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>
              <a:extLst>
                <a:ext uri="{FF2B5EF4-FFF2-40B4-BE49-F238E27FC236}">
                  <a16:creationId xmlns:a16="http://schemas.microsoft.com/office/drawing/2014/main" id="{38278998-3270-9635-7E9F-B8D0613C77F5}"/>
                </a:ext>
              </a:extLst>
            </p:cNvPr>
            <p:cNvCxnSpPr>
              <a:cxnSpLocks/>
            </p:cNvCxnSpPr>
            <p:nvPr/>
          </p:nvCxnSpPr>
          <p:spPr>
            <a:xfrm>
              <a:off x="3080919" y="2974150"/>
              <a:ext cx="0" cy="270317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BC227487-F4A6-59E7-7931-86B8B4BF95DB}"/>
              </a:ext>
            </a:extLst>
          </p:cNvPr>
          <p:cNvSpPr/>
          <p:nvPr/>
        </p:nvSpPr>
        <p:spPr>
          <a:xfrm>
            <a:off x="1890300" y="3345776"/>
            <a:ext cx="1620000" cy="360000"/>
          </a:xfrm>
          <a:prstGeom prst="roundRect">
            <a:avLst>
              <a:gd name="adj" fmla="val 0"/>
            </a:avLst>
          </a:prstGeom>
          <a:solidFill>
            <a:srgbClr val="6CACE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1086,48 </a:t>
            </a:r>
            <a:r>
              <a:rPr lang="ru-RU" sz="1600" b="1" smtClean="0">
                <a:solidFill>
                  <a:schemeClr val="bg1"/>
                </a:solidFill>
                <a:latin typeface="Arial" panose="020B0604020202020204" pitchFamily="34" charset="0"/>
                <a:ea typeface="Apple Color Emoji" pitchFamily="2" charset="0"/>
                <a:cs typeface="Arial" panose="020B0604020202020204" pitchFamily="34" charset="0"/>
              </a:rPr>
              <a:t>₽/год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ea typeface="Apple Color Emoji" pitchFamily="2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>
            <a:extLst>
              <a:ext uri="{FF2B5EF4-FFF2-40B4-BE49-F238E27FC236}">
                <a16:creationId xmlns:a16="http://schemas.microsoft.com/office/drawing/2014/main" id="{8EBFC7CF-F764-BACC-2FD5-5F70ED55DCF0}"/>
              </a:ext>
            </a:extLst>
          </p:cNvPr>
          <p:cNvSpPr/>
          <p:nvPr/>
        </p:nvSpPr>
        <p:spPr>
          <a:xfrm>
            <a:off x="5019143" y="2793122"/>
            <a:ext cx="1620000" cy="360000"/>
          </a:xfrm>
          <a:prstGeom prst="roundRect">
            <a:avLst>
              <a:gd name="adj" fmla="val 0"/>
            </a:avLst>
          </a:prstGeom>
          <a:solidFill>
            <a:srgbClr val="6CACE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152,28 ₽/мес.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5FEB8EC-1461-BA83-293E-9BD0053C81A5}"/>
              </a:ext>
            </a:extLst>
          </p:cNvPr>
          <p:cNvSpPr/>
          <p:nvPr/>
        </p:nvSpPr>
        <p:spPr>
          <a:xfrm>
            <a:off x="5019143" y="1539814"/>
            <a:ext cx="3240000" cy="504000"/>
          </a:xfrm>
          <a:prstGeom prst="rect">
            <a:avLst/>
          </a:prstGeom>
          <a:solidFill>
            <a:srgbClr val="025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Выпуск 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оператором*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D6DA5F7-03AC-AE24-1F74-C72CC54660D5}"/>
              </a:ext>
            </a:extLst>
          </p:cNvPr>
          <p:cNvSpPr/>
          <p:nvPr/>
        </p:nvSpPr>
        <p:spPr>
          <a:xfrm>
            <a:off x="777335" y="1521845"/>
            <a:ext cx="3240000" cy="504000"/>
          </a:xfrm>
          <a:prstGeom prst="rect">
            <a:avLst/>
          </a:prstGeom>
          <a:solidFill>
            <a:srgbClr val="025E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Автоматический выпуск</a:t>
            </a:r>
          </a:p>
        </p:txBody>
      </p:sp>
      <p:sp>
        <p:nvSpPr>
          <p:cNvPr id="32" name="Скругленный прямоугольник 31">
            <a:extLst>
              <a:ext uri="{FF2B5EF4-FFF2-40B4-BE49-F238E27FC236}">
                <a16:creationId xmlns:a16="http://schemas.microsoft.com/office/drawing/2014/main" id="{BC227487-F4A6-59E7-7931-86B8B4BF95DB}"/>
              </a:ext>
            </a:extLst>
          </p:cNvPr>
          <p:cNvSpPr/>
          <p:nvPr/>
        </p:nvSpPr>
        <p:spPr>
          <a:xfrm>
            <a:off x="6108483" y="3308812"/>
            <a:ext cx="1620000" cy="360000"/>
          </a:xfrm>
          <a:prstGeom prst="roundRect">
            <a:avLst>
              <a:gd name="adj" fmla="val 0"/>
            </a:avLst>
          </a:prstGeom>
          <a:solidFill>
            <a:srgbClr val="6CACE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1086,48 </a:t>
            </a:r>
            <a:r>
              <a:rPr lang="ru-RU" sz="1600" b="1" smtClean="0">
                <a:solidFill>
                  <a:schemeClr val="bg1"/>
                </a:solidFill>
                <a:latin typeface="Arial" panose="020B0604020202020204" pitchFamily="34" charset="0"/>
                <a:ea typeface="Apple Color Emoji" pitchFamily="2" charset="0"/>
                <a:cs typeface="Arial" panose="020B0604020202020204" pitchFamily="34" charset="0"/>
              </a:rPr>
              <a:t>₽/год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ea typeface="Apple Color Emoji" pitchFamily="2" charset="0"/>
              <a:cs typeface="Arial" panose="020B0604020202020204" pitchFamily="34" charset="0"/>
            </a:endParaRPr>
          </a:p>
        </p:txBody>
      </p:sp>
      <p:sp>
        <p:nvSpPr>
          <p:cNvPr id="33" name="Скругленный прямоугольник 32">
            <a:extLst>
              <a:ext uri="{FF2B5EF4-FFF2-40B4-BE49-F238E27FC236}">
                <a16:creationId xmlns:a16="http://schemas.microsoft.com/office/drawing/2014/main" id="{BC227487-F4A6-59E7-7931-86B8B4BF95DB}"/>
              </a:ext>
            </a:extLst>
          </p:cNvPr>
          <p:cNvSpPr/>
          <p:nvPr/>
        </p:nvSpPr>
        <p:spPr>
          <a:xfrm>
            <a:off x="6109988" y="3339942"/>
            <a:ext cx="1620000" cy="360000"/>
          </a:xfrm>
          <a:prstGeom prst="roundRect">
            <a:avLst>
              <a:gd name="adj" fmla="val 0"/>
            </a:avLst>
          </a:prstGeom>
          <a:solidFill>
            <a:srgbClr val="6CACE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1827,36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Apple Color Emoji" pitchFamily="2" charset="0"/>
                <a:cs typeface="Arial" panose="020B0604020202020204" pitchFamily="34" charset="0"/>
              </a:rPr>
              <a:t>₽/год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ea typeface="Apple Color Emoji" pitchFamily="2" charset="0"/>
              <a:cs typeface="Arial" panose="020B0604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id="{679A9E27-EDF0-0530-EF84-BE2C6933E4A8}"/>
              </a:ext>
            </a:extLst>
          </p:cNvPr>
          <p:cNvGrpSpPr/>
          <p:nvPr/>
        </p:nvGrpSpPr>
        <p:grpSpPr>
          <a:xfrm>
            <a:off x="6766080" y="2730391"/>
            <a:ext cx="592455" cy="547291"/>
            <a:chOff x="2488557" y="2404188"/>
            <a:chExt cx="1294952" cy="840279"/>
          </a:xfrm>
        </p:grpSpPr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id="{433CCF4E-A842-A455-5957-08C27F83902F}"/>
                </a:ext>
              </a:extLst>
            </p:cNvPr>
            <p:cNvSpPr/>
            <p:nvPr/>
          </p:nvSpPr>
          <p:spPr>
            <a:xfrm>
              <a:off x="2716484" y="2404188"/>
              <a:ext cx="1067025" cy="7276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✕12</a:t>
              </a:r>
              <a:endPara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Прямая соединительная линия 35">
              <a:extLst>
                <a:ext uri="{FF2B5EF4-FFF2-40B4-BE49-F238E27FC236}">
                  <a16:creationId xmlns:a16="http://schemas.microsoft.com/office/drawing/2014/main" id="{1830670E-89B2-348D-7A7A-592E0FB635BA}"/>
                </a:ext>
              </a:extLst>
            </p:cNvPr>
            <p:cNvCxnSpPr>
              <a:cxnSpLocks/>
            </p:cNvCxnSpPr>
            <p:nvPr/>
          </p:nvCxnSpPr>
          <p:spPr>
            <a:xfrm>
              <a:off x="2488557" y="2771008"/>
              <a:ext cx="326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>
              <a:extLst>
                <a:ext uri="{FF2B5EF4-FFF2-40B4-BE49-F238E27FC236}">
                  <a16:creationId xmlns:a16="http://schemas.microsoft.com/office/drawing/2014/main" id="{38278998-3270-9635-7E9F-B8D0613C77F5}"/>
                </a:ext>
              </a:extLst>
            </p:cNvPr>
            <p:cNvCxnSpPr>
              <a:cxnSpLocks/>
            </p:cNvCxnSpPr>
            <p:nvPr/>
          </p:nvCxnSpPr>
          <p:spPr>
            <a:xfrm>
              <a:off x="3080919" y="2974150"/>
              <a:ext cx="0" cy="270317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262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533474" y="4003632"/>
            <a:ext cx="4572794" cy="712012"/>
          </a:xfrm>
          <a:prstGeom prst="rect">
            <a:avLst/>
          </a:prstGeom>
        </p:spPr>
        <p:txBody>
          <a:bodyPr lIns="34567" tIns="17283" rIns="34567" bIns="17283">
            <a:spAutoFit/>
          </a:bodyPr>
          <a:lstStyle/>
          <a:p>
            <a:r>
              <a:rPr lang="ru-RU" sz="11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«ГРИНАТОМ» </a:t>
            </a:r>
          </a:p>
          <a:p>
            <a:r>
              <a:rPr lang="ru-RU" sz="11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Адрес: 115533, Москва, 1-й </a:t>
            </a:r>
            <a:r>
              <a:rPr lang="ru-RU" sz="11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Нагатинский</a:t>
            </a:r>
            <a:r>
              <a:rPr lang="ru-RU" sz="11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проезд, д.10, стр.1</a:t>
            </a:r>
            <a:endParaRPr lang="en-US" sz="11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Тел.: +7 (499) 949-49-19 </a:t>
            </a:r>
          </a:p>
          <a:p>
            <a:r>
              <a:rPr lang="en-US" sz="11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www.greenatom.ru</a:t>
            </a:r>
            <a:endParaRPr lang="ru-RU" sz="11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3474" y="643272"/>
            <a:ext cx="44931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Контакты:</a:t>
            </a:r>
          </a:p>
          <a:p>
            <a:endParaRPr lang="en-US" sz="14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Менеджер услуги </a:t>
            </a:r>
            <a:r>
              <a:rPr lang="en-US" sz="14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CLB.34</a:t>
            </a:r>
          </a:p>
          <a:p>
            <a:r>
              <a:rPr lang="ru-RU" sz="1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Карсаков Алексей Петрович</a:t>
            </a:r>
            <a:endParaRPr lang="ru-RU" sz="14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.: +7 (499) 949-</a:t>
            </a:r>
            <a:r>
              <a:rPr lang="en-US" sz="1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9-19, доб</a:t>
            </a:r>
            <a:r>
              <a:rPr lang="en-US" sz="1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3817</a:t>
            </a:r>
            <a:endParaRPr lang="ru-RU" sz="14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lang="ru-RU" sz="14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tca@rosatom.ru</a:t>
            </a:r>
            <a:endParaRPr lang="ru-RU" sz="14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иту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541B8C7B-4633-2E45-B746-A05B8E1543F8}"/>
    </a:ext>
  </a:extLst>
</a:theme>
</file>

<file path=ppt/theme/theme2.xml><?xml version="1.0" encoding="utf-8"?>
<a:theme xmlns:a="http://schemas.openxmlformats.org/drawingml/2006/main" name="Перебивочный слайд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6BE6B458-93C6-814D-A81B-47849E6A55A1}"/>
    </a:ext>
  </a:extLst>
</a:theme>
</file>

<file path=ppt/theme/theme3.xml><?xml version="1.0" encoding="utf-8"?>
<a:theme xmlns:a="http://schemas.openxmlformats.org/drawingml/2006/main" name="Текст картинка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4.xml><?xml version="1.0" encoding="utf-8"?>
<a:theme xmlns:a="http://schemas.openxmlformats.org/drawingml/2006/main" name="Текст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5.xml><?xml version="1.0" encoding="utf-8"?>
<a:theme xmlns:a="http://schemas.openxmlformats.org/drawingml/2006/main" name="Диаграммы">
  <a:themeElements>
    <a:clrScheme name="тема для слайдов с диаграммами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293D6D"/>
      </a:accent1>
      <a:accent2>
        <a:srgbClr val="456EA9"/>
      </a:accent2>
      <a:accent3>
        <a:srgbClr val="68B0E0"/>
      </a:accent3>
      <a:accent4>
        <a:srgbClr val="ACC44D"/>
      </a:accent4>
      <a:accent5>
        <a:srgbClr val="4C9D8D"/>
      </a:accent5>
      <a:accent6>
        <a:srgbClr val="7F7F7F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6.xml><?xml version="1.0" encoding="utf-8"?>
<a:theme xmlns:a="http://schemas.openxmlformats.org/drawingml/2006/main" name="Текст диаграмма">
  <a:themeElements>
    <a:clrScheme name="тема для слайдов текст-диаграмма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EBA444"/>
      </a:accent1>
      <a:accent2>
        <a:srgbClr val="F06942"/>
      </a:accent2>
      <a:accent3>
        <a:srgbClr val="AD5483"/>
      </a:accent3>
      <a:accent4>
        <a:srgbClr val="456EA9"/>
      </a:accent4>
      <a:accent5>
        <a:srgbClr val="68B0E0"/>
      </a:accent5>
      <a:accent6>
        <a:srgbClr val="259789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7.xml><?xml version="1.0" encoding="utf-8"?>
<a:theme xmlns:a="http://schemas.openxmlformats.org/drawingml/2006/main" name="Заключите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0DAE905-2894-9645-87E8-4A089C61D1E7}" vid="{BB001172-481D-5B4F-A54A-4F845D4C8301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Presentation_16x9_white_template</Template>
  <TotalTime>25506</TotalTime>
  <Words>399</Words>
  <Application>Microsoft Office PowerPoint</Application>
  <PresentationFormat>Произвольный</PresentationFormat>
  <Paragraphs>59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6</vt:i4>
      </vt:variant>
    </vt:vector>
  </HeadingPairs>
  <TitlesOfParts>
    <vt:vector size="18" baseType="lpstr">
      <vt:lpstr>Apple Color Emoji</vt:lpstr>
      <vt:lpstr>Apple Symbols</vt:lpstr>
      <vt:lpstr>Arial</vt:lpstr>
      <vt:lpstr>Calibri</vt:lpstr>
      <vt:lpstr>Rosatom Light</vt:lpstr>
      <vt:lpstr>Титульный слайд</vt:lpstr>
      <vt:lpstr>Перебивочный слайд</vt:lpstr>
      <vt:lpstr>Текст картинка</vt:lpstr>
      <vt:lpstr>Текст</vt:lpstr>
      <vt:lpstr>Диаграммы</vt:lpstr>
      <vt:lpstr>Текст диаграмма</vt:lpstr>
      <vt:lpstr>Заключительный слайд</vt:lpstr>
      <vt:lpstr>Услуга CLB.34  «Услуги Технологического удостоверяющего центра»</vt:lpstr>
      <vt:lpstr>Описание услуги CLB.34</vt:lpstr>
      <vt:lpstr>Услуга CLB.34</vt:lpstr>
      <vt:lpstr>Преимущества услуги CLB.34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Хомякова</dc:creator>
  <cp:lastModifiedBy>Карсаков Алексей Петрович</cp:lastModifiedBy>
  <cp:revision>250</cp:revision>
  <dcterms:created xsi:type="dcterms:W3CDTF">2019-09-24T12:37:05Z</dcterms:created>
  <dcterms:modified xsi:type="dcterms:W3CDTF">2023-08-31T09:58:28Z</dcterms:modified>
</cp:coreProperties>
</file>